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6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300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7" r:id="rId47"/>
    <p:sldId id="309" r:id="rId48"/>
    <p:sldId id="310" r:id="rId49"/>
    <p:sldId id="26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02B5C-8422-4552-8C0B-9C2CD8BBB616}">
          <p14:sldIdLst>
            <p14:sldId id="256"/>
          </p14:sldIdLst>
        </p14:section>
        <p14:section name="01 What is a Regular Expression?" id="{DBD8B67B-CBCB-467F-988A-919DADE2B2A4}">
          <p14:sldIdLst>
            <p14:sldId id="26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02 Simple Patern Matching" id="{C3BE2AA5-4915-4CB5-B597-EA8490A37A60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3. Boundaries" id="{93A359CA-A0CA-4705-8E96-2905C4C8DCC7}">
          <p14:sldIdLst>
            <p14:sldId id="283"/>
            <p14:sldId id="284"/>
            <p14:sldId id="285"/>
            <p14:sldId id="286"/>
            <p14:sldId id="287"/>
          </p14:sldIdLst>
        </p14:section>
        <p14:section name="04. Alternation, Groups, and Backrefrences" id="{E007AB35-58AE-4BDD-9DE6-D978B1C9237E}">
          <p14:sldIdLst>
            <p14:sldId id="288"/>
            <p14:sldId id="289"/>
            <p14:sldId id="290"/>
            <p14:sldId id="291"/>
          </p14:sldIdLst>
        </p14:section>
        <p14:section name="5. Character Classes" id="{65DF48FC-AEDA-4DC9-B59B-A97ED04184B6}">
          <p14:sldIdLst>
            <p14:sldId id="292"/>
            <p14:sldId id="300"/>
            <p14:sldId id="293"/>
            <p14:sldId id="294"/>
          </p14:sldIdLst>
        </p14:section>
        <p14:section name="6. Matching Unicode and other Characters" id="{9AF1D3AE-EE58-4ACE-A78E-41A989FF49F5}">
          <p14:sldIdLst>
            <p14:sldId id="295"/>
            <p14:sldId id="296"/>
            <p14:sldId id="297"/>
            <p14:sldId id="298"/>
          </p14:sldIdLst>
        </p14:section>
        <p14:section name="7. Quantifiers" id="{FEC43259-BFEE-4072-8A07-EA3AA37AFC02}">
          <p14:sldIdLst>
            <p14:sldId id="299"/>
            <p14:sldId id="301"/>
            <p14:sldId id="302"/>
            <p14:sldId id="303"/>
            <p14:sldId id="304"/>
          </p14:sldIdLst>
        </p14:section>
        <p14:section name="8. Lookarounds" id="{5A83982B-C677-4810-948F-6680F78189BB}">
          <p14:sldIdLst>
            <p14:sldId id="305"/>
            <p14:sldId id="306"/>
            <p14:sldId id="308"/>
            <p14:sldId id="307"/>
          </p14:sldIdLst>
        </p14:section>
        <p14:section name="9. Marking Up a Document with HTML" id="{6CA2F08A-0248-4E3A-9252-E9DB73746508}">
          <p14:sldIdLst>
            <p14:sldId id="309"/>
          </p14:sldIdLst>
        </p14:section>
        <p14:section name="10 The End of the Beginning" id="{28A1F713-E6B2-4AAB-B583-90E5F61DAFBA}">
          <p14:sldIdLst>
            <p14:sldId id="310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33" d="100"/>
          <a:sy n="33" d="100"/>
        </p:scale>
        <p:origin x="90" y="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20FC-58B5-9083-9E9B-AFD8143D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0D90-3F4C-8845-BE2C-B31B42A46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6A3ED-F0EE-F404-8CFB-DF3FB5A6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9B0E-D633-8619-BD37-E45985D7D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0413-8CBE-BF4F-8941-E08C7680A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2F318-AB4F-AF2B-A654-EABA8F6D8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23CBD-0FC0-AEA4-1F52-8F7C6C33A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58A5-CA81-C8A1-0841-3B416256C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2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CC56-C97B-3732-FBCB-54EE2F49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6163B-FA80-DA2D-9AE3-BAEEF3C15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35AFE-7D5C-F8D7-2A98-0EA6D2F26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D429C-70C7-590B-F38F-F503F7AAA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9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B1FF-0D53-47B4-A27E-C201F4FB7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9938C-C0A0-4412-A84A-148DD74E0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05878-A509-9B51-B04F-4A7E7CD36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BC556-DC21-5BED-57B9-2568BEB3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F35A-DF6E-55C6-FB12-EF8EB9B9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ABFC5-45B2-ED80-66DC-E062E8A5A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37E8D-D24B-F30D-7A4B-FEFFD7DE6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E4C8-A795-83E0-0C89-A107CCC04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1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DA00-BA63-FEE7-442E-E67FAC60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C8A39-42AD-E13B-2A81-04C9EB39D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827C3-8D25-1111-84E5-C657AC07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83516-80D7-05CA-1794-1019D9BC0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0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B32-56F1-3F6D-E9D0-3020B7ED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550C4-A0FD-5F31-F768-C996161A5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A9620-4AE0-D5DF-AC5B-6F1BE6BCB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2C64C-F5A8-8A7D-2496-9AB0FC683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3442-E2AF-DD44-EBE0-D015D2A2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F3901-4C66-C571-8B1B-9FCA04C6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E03E9-8EFD-AEA7-A0BD-20932D848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BB29-DE8C-7503-0BCE-833094E9E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7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8D1-57B7-5A41-3264-4DF2BAAC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9616C-E3E7-AD2F-D371-EBE6F32B5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82059-B240-6BC4-E295-B0B355B27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5278-75E4-8A13-D2F6-2BD41BA58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194E-1B2D-2E86-C448-7C1876B00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63340-2EDD-8EFC-9615-9539EF6A4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058B8-DAEF-B5E7-63A3-56DDDB4EF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AC0B-1BA9-7AE9-116A-E37BFBF2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D0C0E-8344-7BCF-BB43-95943165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BD548-F06A-81A3-8CA9-8DE7585F3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47B69-06F6-B885-C118-1617BEB7B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0A3E1-C22E-519D-9631-5390A29EE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9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C9D63-0D3A-7E5D-E8BC-698113A1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4FF71-4105-9136-BDAB-8C351A622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A70A5-8779-2595-0FD9-218443DD4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624B-65DD-519C-3E7F-37E13B207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3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46C5-EDFE-51FC-B58E-C48BDBD7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BFFC8-D47A-E8AD-E71F-0479B12F3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B84AF-155C-FAAB-DB35-A70FD306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1045-BC70-5AFD-E45C-BF1714253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28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5059-A83D-CCAF-FF78-FC2BC37E0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C9F71-EA98-CFCC-ECA3-EBE4AF4BD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D121D-EE82-A174-DEDC-1D60C3B1B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74F1E-4CE7-0F15-2670-14E2F6A1E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76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BBE6-439E-A4D9-671C-746916DE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A77E2-E7A6-947C-83E5-98D20D976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72251-A6A6-576F-6E07-03CE0ECAF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391E-40DF-9E9C-A476-F7B88791F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41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08897-8361-282F-AF3A-ECCC64A2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679CB0-5948-D234-CAD0-6D63CA95D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92981-2C76-522F-00C0-013997359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821-8FC7-379C-5257-D56E48FAC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9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D09B-E70D-0241-1430-142331F9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B60E4-037D-2C5F-5F03-09BB60D0B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6489F-DE4F-3172-CBAC-6F7E8FF70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BAD9-0AD4-DA19-46AE-477B8DBC6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24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B2A30-E880-6376-465B-2E91BAAA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A478B-ECB0-5ED2-15D3-4862DCA74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71819-8F21-B9B2-DCBB-512D2ED8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2E87-E848-8509-5F22-CB1D10F3F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14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909E6-C26F-2318-FD97-D4C2A81B9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5732C4-2F36-7CE3-3AD2-6F43C737A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B99E8-F276-C106-52B1-B4C175FC8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DFBB-160C-DEDC-D498-D0F752365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22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6CAE-24CE-177E-9C8C-086B76A9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F08FC-1C8C-3F8C-3FBB-DC10132ED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5B315-CDCD-F556-DBC8-FE65F893B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2BC4-6446-46B5-EED8-4DBB9DCF4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62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B128-E7B1-63EA-C652-B549B18E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CE4D9-2D4D-2E55-227F-F1D866892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2661C-2BFF-C9D1-77C1-2766966F6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91336-B904-D339-84A2-429872AB4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47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9A983-CB37-8197-D543-5EED7243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E55DF-1D60-3487-DBBC-DA63B4BE5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E61A0-CB4E-0CE4-B647-7C95238DE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88C4F-C2FC-4C3C-6181-6E739D01F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5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4C51-D6C9-A793-5253-A41DA50E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09240-B5A5-53C9-3A44-2ECE5D6A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6FC06-5F1C-2DAE-354D-9938DB2D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1ED47-95F8-9766-C699-B9E9FDF55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79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780D8-FD23-C31C-054C-C94F7CCCD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314B4-BCCE-0428-4429-FA4E54AF2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E7D48-76B1-4768-ABB9-754588179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EEB9-8BC9-FD9F-3B29-7387F37B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44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352B5-9912-B64A-238F-0937EACB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4575C-6B4E-F3DD-AD8E-353657B07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0E3BE-3C7C-6995-CD1F-DD6534DC4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10D4-988B-89E4-4AE5-E3334F6DA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29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0582-92E0-80D6-1F2B-CD45AF0B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502AA-C054-3B9A-90CF-4E59E002A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9F0B6-A67A-5670-EA25-DDB524774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76F33-B2C1-9C84-B1D3-71238054F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94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EBC6-5F56-B608-EC53-EE2121553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42FF9-AECF-0919-2E6C-8C27393F1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C8644-277C-7FEB-A069-5D11ECB03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057C3-4141-E6C9-7D4C-27563A060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41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D1968-7DE9-630D-38C5-4142249D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1D654-40F2-372F-D1B6-A8E5620D4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2323E-3CE2-0D3D-42F6-E06241B54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EC745-2C5D-339B-771B-5F2B839AD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38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B74D2-C7A1-21C6-94A8-C78B57CD9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34B30-5336-8396-85F2-941144BFE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9C596-FFC6-5542-7546-2EB52905B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9B4C2-1901-957D-EE67-EB250EBCA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87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BAFD-EB34-D8F7-FDBF-DF2A2227A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17FFD3-A2C6-D8A5-90C9-CE1D3BFB3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22F4D-7729-4B6D-1D05-2F580BC41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B02D1-7A21-3D6B-8415-C11E5CFAA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72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D89E-3489-F0B7-4775-9D76E8755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B46B8-A978-1CB6-D6FC-D71992B5C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94779-D80F-7E98-C842-FB93744B4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12BD3-7BB9-7F95-B9D4-A34F1DD72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53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22D5-D1DD-D9CE-29E1-3794F1D2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F7A7F-DEE3-4BB8-92B1-2BA13BB59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CA27B-CA1D-3B66-5358-D63DBB03A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932D-BD23-0EFA-385E-A3286D8DC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32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2A58F-01AF-AC80-3C4D-CC2FE672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F3D43-B553-C44D-4701-42EFB13BB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F3F1D9-269D-21CE-174E-24889EAF2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335EB-0477-6D22-95AC-81E73ECAB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14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45B71-B3E7-E5CF-49EE-BD8A7DC2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54141-601B-EADE-E9E9-1F21B97C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712BB-923C-F15D-77A4-0DA5901F8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B3915-3837-E281-2708-F5146281D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07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40BB3-2EE8-09B9-1770-0807ADF3E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31C93-16F7-657E-32AE-162B271F4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1DFD43-62DB-EA2A-1170-AE0147078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58681-E535-29C7-E7F9-3787E9342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76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4324B-30A3-5BC3-1A34-2979EDB4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D3DAD-1B50-7281-5D85-BCE4CE87C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23C70-6FB2-EED2-CDD8-02142BC9C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D9AE2-292B-FC4E-AA17-FD8A0DAEF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443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DCCCA-CE25-505E-4D6A-D71D2E0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0414B-89AA-07A9-CB29-E34D7BDC9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9306C-BF78-C1BE-2290-BB1FDC493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08A8-7386-191D-5EAA-BEEAC52D6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10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4A997-DA70-1B20-9062-FF48CFDD0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5B96B-F625-EB5D-BBBD-2D65E88E8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8D371-AA59-B473-81C1-21B194781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074A1-1CCA-8CFB-8384-35B7D7FC8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885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BD79-2477-81D6-5870-55620F041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F936C-239C-1C23-D7A0-80F884285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E82D-87B3-B679-F57A-89CD4D0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8C7B-9485-666A-62FE-43267E2D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2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823D-BACB-DA93-2CD5-26D9A41C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DC11-C2C3-B118-7A79-608953F48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D5EB6-AA6C-EB35-2D08-00A3253A0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DEE7-447E-B219-310A-F347A11A1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1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DF3C6-38B4-D558-8F55-90DC83F5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76438-2000-498F-5B78-8F26FBB1A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F686E-D02C-A8A9-8AE6-C25C14183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81560-9A4B-DC4E-C199-A25E84C61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B488-B88D-7034-2524-7261FCFE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C0AB1-7F93-E799-36C9-E4E876F6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39A4-9F1A-852B-CD28-1DB5C6B56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F16E-17F8-4114-1577-6B6EF992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290B-E44A-C16A-7A2F-A26EDC14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7ACBE-93CC-2DDE-72A8-DBEC6EDE4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81EE0-C9D3-41D7-6A64-5B2E135C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F735-435E-8B85-F1AE-49B561F66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130" y="198812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Introducing Regular Expressions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130" y="5317699"/>
            <a:ext cx="8825658" cy="1171475"/>
          </a:xfrm>
        </p:spPr>
        <p:txBody>
          <a:bodyPr>
            <a:normAutofit/>
          </a:bodyPr>
          <a:lstStyle/>
          <a:p>
            <a:r>
              <a:rPr lang="en-US" sz="2800" dirty="0"/>
              <a:t>Opening and Preface</a:t>
            </a:r>
          </a:p>
          <a:p>
            <a:r>
              <a:rPr lang="en-US" dirty="0"/>
              <a:t>Thanks for Author: Michael Fitzgerald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E0714-E669-E808-5C9A-64DDA6A6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713" y="102740"/>
            <a:ext cx="1836370" cy="245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CF8B7-E09B-1C69-E03A-EA275086A126}"/>
              </a:ext>
            </a:extLst>
          </p:cNvPr>
          <p:cNvSpPr txBox="1"/>
          <p:nvPr/>
        </p:nvSpPr>
        <p:spPr>
          <a:xfrm>
            <a:off x="15268" y="10845"/>
            <a:ext cx="203132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7CEEC-2E8B-7C4A-C4C4-717D062D2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46" y="102740"/>
            <a:ext cx="5137166" cy="416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3009-EDEF-EB04-359C-81FFC94E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C1CC-2A0D-2CA8-00B1-59B987C3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01.09 A Sample of Applications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820E-3D9C-4291-1A90-B4A95F83789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6785A-519C-A5D7-FE47-FB62F5E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C56A2F-475E-C10C-14FC-5440490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094" y="1219247"/>
            <a:ext cx="7674794" cy="546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3EE3-0653-E244-7E29-B9924220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8EDB-2C25-DB1E-9823-4B454BE1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02.01 Matching String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C6E6-40B0-E5EB-0F99-23CDC5E6851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0E1D7-7135-6790-3606-0E79ADC0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293B1C-D252-2FBD-3BA0-715442E58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3287" y="1331119"/>
            <a:ext cx="6355491" cy="534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1F905-8814-56FA-5855-BCE1621A8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639" y="3262996"/>
            <a:ext cx="4296375" cy="2572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039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C911-F10C-E6BF-68C6-6CF9AECE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3FF1-CDB5-A422-F527-6917332B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02.02 Matching 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1872A-2BE1-0660-5C64-D7AB5E985EA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5D70C-5495-7C43-566F-256BF6C2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57462C-E6AD-6697-6165-56CA0E16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4008" y="1267490"/>
            <a:ext cx="6493268" cy="541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F5186-DC8B-4BDF-1B86-D7E38826A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14" y="3809551"/>
            <a:ext cx="4862743" cy="274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664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4C9D-7498-63FE-1FC8-53A29488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957C-9AF9-768B-0193-9B6319D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02.03 Matching Non-Digits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E9ED3-B966-8F67-B45C-BD27208A6EB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69383-CFA1-59EC-5BDE-B7AD9BC0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9714F-7574-F194-18DE-0E522F7C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2145" y="1331118"/>
            <a:ext cx="6687873" cy="535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7358D-AD5A-A316-2B15-77378A7A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66" y="3998045"/>
            <a:ext cx="6279497" cy="16418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91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5DA0-9419-5983-6E7A-4718C7DE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358C-92BD-055B-FBD7-A5C18520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02.04 Matching Word and Non-Word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E8173-77AA-DCD8-12C0-5CE3A6FA859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72488-971E-4BDB-80EF-9E6735E8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C3C6A-E412-5944-E8D6-35481F0D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8802" y="1228822"/>
            <a:ext cx="6246687" cy="545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7A666-2046-C675-094A-D1BB9CA3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72" y="4034053"/>
            <a:ext cx="6827804" cy="1595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6626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E8C1-7373-5E1B-08D1-11504769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0FCF-7A7E-2474-08F0-1DCBFD69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02.05 Matching Whitespace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A83E4-1221-D6E6-9A9C-BEA45B430FC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348BC-E6B7-4D85-8C3F-6EE1A6CF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781219-C2BD-52B6-01AD-85C161750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267" y="1256872"/>
            <a:ext cx="7027331" cy="5451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633E6-D2A1-AD71-B41B-E28672294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93" y="3945276"/>
            <a:ext cx="5576259" cy="2167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118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BCC2-84D9-5B7B-683E-09B875CD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FD28-7693-2C8D-510C-844E417F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02.06 Matching Any Character, Once Again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2F150-A7A8-3443-BE89-F1D58EF2F67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46F45-1EF9-1B40-FD2D-41B3B560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F7216E-7313-0A7A-4D38-F42A8A0DE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69142" y="1258212"/>
            <a:ext cx="5446057" cy="552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2E255-6B5D-AAA5-BEDC-B58E4B987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06" y="2658742"/>
            <a:ext cx="5029902" cy="38867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0661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F46F-747F-C248-15E7-CA1AB5C32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A00CA70-E30E-0B47-78B4-4195C6F9A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892" y="1240979"/>
            <a:ext cx="7194818" cy="544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0422A-C02E-C491-0EE5-BA39CB15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02. Simple Pattern Matching</a:t>
            </a:r>
            <a:br>
              <a:rPr lang="en-US" sz="3200" b="1" dirty="0"/>
            </a:br>
            <a:r>
              <a:rPr lang="en-US" sz="3200" dirty="0"/>
              <a:t>02.07 Marking Up the Text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AF20C-3BD4-C903-7C65-AF62751D7F1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F22D9-9F62-10C5-682B-78806073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6A781-6119-883F-A677-932E48991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42" y="3981190"/>
            <a:ext cx="3833531" cy="2522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394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37470-6EAC-8DE3-D232-D9E4EDC0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0C4B-0B1B-ECB3-CB0F-04875808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03.01 The Beginning and End of a Line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887F7-948D-E541-0349-8DCEA57F32E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DAA95-371D-7F69-C363-2E7293E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5D1031-B822-7A25-383E-8979EEE1A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65106" y="1204558"/>
            <a:ext cx="6164494" cy="5484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DC566-03E0-D7FA-69A1-50554E2B3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637" y="3404825"/>
            <a:ext cx="4780355" cy="2687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571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F5DED-C8DC-6004-F968-AB68A791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4D15-4583-5B24-2734-A7CD2A68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03.02 Word and Non-word Boundaries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8B85E-A93B-956A-9B0F-D5AF169EB00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382B9-13F0-3854-5AD1-C2BFE3BA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FFC090-02FA-C8A1-02F8-8029CB1FC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9147" y="1331118"/>
            <a:ext cx="5860459" cy="4997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F52F8-42AB-F2BC-A38F-732901388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108" y="3429000"/>
            <a:ext cx="5988412" cy="2003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558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9404723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01.01 Getting Started with Regexpal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13D1E-AFA6-1FF5-99F0-322065455E2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AA0A1-CF75-DBEC-1E9D-72AB9B16F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252" y="1274871"/>
            <a:ext cx="5733727" cy="5222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F512F-660F-87B3-F448-97CCD377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7A6B2-2934-D5A1-3620-FF5D28F7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55" y="1268163"/>
            <a:ext cx="5243988" cy="5235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B7FC0-9A49-267C-1850-DE16B7022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8E0B-F845-E39C-F058-28940773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03.03 Other Anchors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261D5-2ABE-8EB8-3425-A902828626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7CE59-21DA-429E-7B51-478FD5F4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32D1-018A-81DC-9E27-5FB07BF0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5991112" cy="554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52FBA-25D9-7FCF-A6A3-0DAA772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565" y="2753474"/>
            <a:ext cx="5116149" cy="3837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47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DF1F-2E4B-C430-AEED-8A85634C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6348-063B-D0B6-E49E-E29D1E1A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03.04 Quoting a Group of Chars as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A668F-F97F-E473-B40B-19F19BED6DE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AA728-44D3-2291-3214-051A95DF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093254-2A31-C92C-72BA-977BE4F5F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3" y="1331119"/>
            <a:ext cx="6104129" cy="542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ABA6F-6DBC-F04F-77C0-199FE620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54" y="3010973"/>
            <a:ext cx="3231375" cy="1164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100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A2D-82DE-7745-47ED-CA726A066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9ED0-7EA1-2F51-DF8D-1AE06A68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03. Boundaries</a:t>
            </a:r>
            <a:br>
              <a:rPr lang="en-US" sz="3200" b="1" dirty="0"/>
            </a:br>
            <a:r>
              <a:rPr lang="en-US" sz="3200" dirty="0"/>
              <a:t>03.05 Adding Tags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EA9E2-74AF-B813-FE8C-43A448E42CCB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AAB12-067F-C57D-9390-4244B5A7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E71D82-CBA2-407F-5924-AC8FDF4BE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6446" y="1331118"/>
            <a:ext cx="6240138" cy="535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A743E4-48AA-44AC-6F54-463B6B415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58" y="3525178"/>
            <a:ext cx="4237651" cy="2001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6553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D1F56-A556-5A8B-B783-F45DB787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692B-995E-578E-B874-8F35796E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04.01 Alternation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383E4-D1D5-BD14-C2A3-877B5F14572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740CF-E392-82A3-A400-1D9B9594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EB9710F-9B22-72A9-548B-A081F3B44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6698" y="1241025"/>
            <a:ext cx="7563059" cy="544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D265B3-1BDC-0667-40FD-640B96A6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319" y="3924984"/>
            <a:ext cx="5620534" cy="2829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5975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468C-5EF8-3670-4E59-070C207F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1451-B8AE-8E67-6542-5D8EB920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04.02 </a:t>
            </a:r>
            <a:r>
              <a:rPr lang="en-US" sz="3200" dirty="0" err="1"/>
              <a:t>Subpatterns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23F46-4A37-D2BF-A315-31CA9482419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744F7-0DF1-2C81-10CB-BBDBCF7E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CB3E67-6197-F39F-6371-45545536E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0473" y="1376737"/>
            <a:ext cx="7048044" cy="5303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291EB-C6D9-5399-B414-F6A7B620A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16" y="4146157"/>
            <a:ext cx="5624007" cy="2533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1300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555F7-960F-6637-4A8E-32ECF896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571C-1DCD-3165-1A1A-E75800C1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04.03 Capturing Groups and Backreferences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F1A4C-0FEE-3F70-148C-6EEF584133F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7124D-757E-9C2C-9F75-04BE5422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DDC362-EED4-C610-DDF8-CC51E17AB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074" y="1360587"/>
            <a:ext cx="7191910" cy="536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495EDB-E19C-536D-A3B0-618B411AA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073" y="3985661"/>
            <a:ext cx="5349641" cy="2697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368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77B4-9D4F-5EA8-FB78-ADBE14D69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C371-58C6-6136-A458-2E03E9A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04. Alternation, Groups, and Backreferences</a:t>
            </a:r>
            <a:br>
              <a:rPr lang="en-US" sz="3200" b="1" dirty="0"/>
            </a:br>
            <a:r>
              <a:rPr lang="en-US" sz="3200" dirty="0"/>
              <a:t>04.04 Non-Capturing Groups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1C61A-883F-B8C1-897F-864E886B233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C08D95-11D6-ACFA-BDFA-31A992F7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08E351-7CFF-A199-15C9-17CC7A551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9623" y="1370445"/>
            <a:ext cx="7109716" cy="531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non capturing group - grossinsights">
            <a:extLst>
              <a:ext uri="{FF2B5EF4-FFF2-40B4-BE49-F238E27FC236}">
                <a16:creationId xmlns:a16="http://schemas.microsoft.com/office/drawing/2014/main" id="{2AE6C03A-66E6-9F6F-1E32-816E3055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26" y="3955707"/>
            <a:ext cx="5370775" cy="272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53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1753-AD39-C99B-F703-0700BED1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D9F9-758B-0183-03C8-2FEFBB9F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05.00 </a:t>
            </a:r>
            <a:r>
              <a:rPr lang="en-US" altLang="zh-CN" sz="3200" dirty="0"/>
              <a:t>Character Classes Overview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4B841-BEEC-FC45-8B73-7779F84B297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2FAF8A-CCFF-EA1B-4BBD-1865F4B9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80DED6D-A750-B91C-86E6-C503D7B46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0134" y="1331118"/>
            <a:ext cx="6358918" cy="537570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3098C1-BC20-66BB-F9E2-68601FEB8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510" y="2383604"/>
            <a:ext cx="3951746" cy="29638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3072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84180-2B52-A78B-6AD2-D968A58CE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6AD4-A2DF-A580-E2C2-ED32A9F6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05.01</a:t>
            </a:r>
            <a:r>
              <a:rPr lang="en-US" altLang="zh-CN" sz="3200" dirty="0"/>
              <a:t>Negated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01452-036D-2481-D2F4-2B9E7230266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137DC-A7BE-4AD0-C852-F1969D9B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7403DD-8B24-6619-9EA1-2496CEC8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8924" y="1331118"/>
            <a:ext cx="5843083" cy="535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0C714B-7FA1-BF22-6315-497A20F0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442" y="3523575"/>
            <a:ext cx="4822781" cy="3159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1668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FB606-2A7A-A7E9-9780-03CC3F18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8818-396C-F969-CAFE-6161417A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05.02 Union and Difference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8C4D4-9EDC-E25F-0117-BC58C5C6A4F2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B729E-B0E2-0231-1765-DCAAD841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06EA73-2A24-B2BD-8CD7-4B16CB63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7238" y="1240979"/>
            <a:ext cx="5940299" cy="548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7CD4F-5C5C-7242-9E4D-6026608ED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58478"/>
            <a:ext cx="5220429" cy="2286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00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C626-1F42-7F60-1D1E-30C2FA5A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B4E2-D726-69CD-4FAF-385840F1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01.02 Matching a North American Phone Number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DCC6E-4C7F-E513-6F17-67020BE629A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02ECC-9742-7660-E9D2-64FA6838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0FB86-41AB-518B-3F79-75A91843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0369" y="1331118"/>
            <a:ext cx="4939060" cy="538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C403E-4ED1-0D61-157F-DC3FF2CA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98" y="2729479"/>
            <a:ext cx="5738890" cy="2633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0828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9D2AE-655D-A275-AAAE-3E55FC58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BC22-C729-6E3A-E89E-3278D0D5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05. Character Classes</a:t>
            </a:r>
            <a:br>
              <a:rPr lang="en-US" sz="3200" b="1" dirty="0"/>
            </a:br>
            <a:r>
              <a:rPr lang="en-US" sz="3200" dirty="0"/>
              <a:t>05.03 POSIX Character Classes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9378-AB44-393D-F676-73FBB37EA98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7B2BD-59AF-FF67-F8C1-D1D26623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A33A1F-FF1B-E3A5-122E-440E83D67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64789"/>
            <a:ext cx="5878097" cy="5421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FBD77-2F2F-7B85-F213-2AC529D93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992" y="3812432"/>
            <a:ext cx="4967722" cy="2870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192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5DF8-B9F9-112D-6C4B-5FD2AE41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D0BA-F4FC-2252-0236-0FDB206C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06.10 </a:t>
            </a:r>
            <a:r>
              <a:rPr lang="en-US" altLang="zh-CN" sz="3200" dirty="0"/>
              <a:t>Matching a Unicode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99B0-69F8-4D9D-51AC-DD2FE448985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5735D-CDCC-2082-30B7-BBDDEE9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C7B9A5-8078-E509-D4A2-6E249FB1A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190608"/>
            <a:ext cx="7141818" cy="553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3C3BB-B8B0-8D05-2810-7260E2E7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07" y="1190608"/>
            <a:ext cx="4080268" cy="2238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6963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F898-685F-86B6-4D5D-049B44AE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E634-2E42-6F13-2569-FA7E6F2E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06.02 Matching Characters with Octal Numbers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A2412-F164-37D4-8D39-CB2F2F65EC89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61551-3C66-B31B-747D-CC6F4749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F3D5F7-E9C9-D950-6467-638DF31B8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5784" y="1240979"/>
            <a:ext cx="7081909" cy="5475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9DBEA-06F3-9B06-6679-D61787CAC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360" y="959596"/>
            <a:ext cx="4561727" cy="25626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7962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68484-8FFD-89E7-6AD5-27567797A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4B6A-99A6-3204-272F-E9DAE51A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06.03 Matching Unicode Character Properties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8FB9B-645A-9C4F-E565-4DD8DE7AC4CF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09EF1-0FA0-482F-41E8-8D80F70E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537B33-7A86-A23C-E53B-B74A52EC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284270"/>
            <a:ext cx="7006759" cy="545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70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283C-D3E7-3B2F-85FC-9CAEB44CA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231-2A38-608A-9B57-A57A5850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06. Matchin Unicode and Other Characters</a:t>
            </a:r>
            <a:br>
              <a:rPr lang="en-US" sz="3200" b="1" dirty="0"/>
            </a:br>
            <a:r>
              <a:rPr lang="en-US" sz="3200" dirty="0"/>
              <a:t>06.04 Matching Control Characters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C5566-10FD-B09D-9180-283091066B5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732BC-BEF8-E065-6606-94620B80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CEADD1-CDC8-821F-3ECA-F7C19AC87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5315" y="1331118"/>
            <a:ext cx="6949638" cy="541153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137BD-4A57-32B5-2811-9A8CAF68C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931" y="4826617"/>
            <a:ext cx="2068965" cy="1400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0930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A9A3B-1FCB-C2DE-35EF-6F525786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3FA8-449B-52E5-5DE7-F549346D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07.01 Greedy, Lazy, and Possessive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D78F-B8AB-420E-7D24-8B24C92993C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D59D5-A2BD-0DB4-5980-54134FFF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B21CD4-0945-3B8A-149B-ACDF942C5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9348" y="1284137"/>
            <a:ext cx="6287785" cy="544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839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52E15-5717-8FC6-5572-FC5A5AF1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B0C3-50CD-CF1B-9018-BBCAC579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07.02 </a:t>
            </a:r>
            <a:r>
              <a:rPr lang="en-US" altLang="zh-CN" sz="3200" dirty="0"/>
              <a:t>Matching with *, +, and ?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DB994-FF0A-FDD5-5EC9-0AC0160CB9E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26A24-1129-02A4-6475-4B4A4E50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55E4E7-4FC2-3885-19AA-321A4BC33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6325" y="1251254"/>
            <a:ext cx="7256304" cy="5503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54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A1B85-9B28-E58C-6891-A37FFABF2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8359-9663-DCF4-5B5A-5B1908310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07.03 Matching a Specific Number of Times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75BA6-B4ED-4CB9-8666-BA92C2D6C7F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B2BE0F-21DD-B8AC-07FF-334974D8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6A7BA1-83AA-2227-6285-0632932D2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3726" y="1331118"/>
            <a:ext cx="7371919" cy="5344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358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E389-D245-D204-727F-0826E4ABE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69DF-FBDF-7BCF-DE6D-D180B25E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07.04 Lazy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A6101B-01DF-6824-0FAB-2C2E0C8A573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CF3FD-262C-EDA5-2D7F-8E20AEA6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2212B3-1929-0F66-5662-EB9790859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7292" y="1331119"/>
            <a:ext cx="7337805" cy="5366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8617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B410-40E9-1812-7421-989CF0965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9899-E1BC-B120-F18B-B27FF753D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07. Quantifiers</a:t>
            </a:r>
            <a:br>
              <a:rPr lang="en-US" sz="3200" b="1" dirty="0"/>
            </a:br>
            <a:r>
              <a:rPr lang="en-US" sz="3200" dirty="0"/>
              <a:t>07.05 Possessive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EDC6E-3B8D-FF57-A4E5-CADABD495056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039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3EC5A-A249-70A6-45FC-74D2E1AA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6CFD88-641A-E4E3-B88C-B4EC6D0DB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3244" y="1264238"/>
            <a:ext cx="6868418" cy="5418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93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EE4B-48EC-9562-4AE3-23E94102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309-1B3F-C6C5-0A4F-A292B17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01.03 Match Digits with a Character Class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85E59-0051-A9D6-7408-BABD08DFE708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A2E12-63A3-0EA3-B6F8-E3E6F064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643557-71FE-B2AB-7280-AE740B2BA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5928" y="1281920"/>
            <a:ext cx="6102849" cy="533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0A570-D387-C974-5552-2F64B5C16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798" y="1844577"/>
            <a:ext cx="4430414" cy="4504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4703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2A8B3-172A-DD99-8737-BA2EA960C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C5BB-A82C-B94E-52C7-6DA5752B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08. Lookarounds</a:t>
            </a:r>
            <a:br>
              <a:rPr lang="en-US" sz="3200" b="1" dirty="0"/>
            </a:br>
            <a:r>
              <a:rPr lang="en-US" sz="3200" dirty="0"/>
              <a:t>08.01 Positive Lookaheads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1F673-8F46-08CC-6480-1021957B0DC4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EB9D2-3120-A39A-3A76-AD90B8D0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2A408F-4502-6B8C-F0B6-0D51DFF87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5054" y="1479478"/>
            <a:ext cx="6228310" cy="465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Mastering Lookaround Assertions in Regular Expressions">
            <a:extLst>
              <a:ext uri="{FF2B5EF4-FFF2-40B4-BE49-F238E27FC236}">
                <a16:creationId xmlns:a16="http://schemas.microsoft.com/office/drawing/2014/main" id="{9715A6C8-71E9-ECC0-74EC-82789ADA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1682252"/>
            <a:ext cx="4342783" cy="2395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3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CED88-B1B0-02C5-AC1B-A8A597EEF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B80C-352A-5129-1A1F-D0B8A7BC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08. Lookarounds</a:t>
            </a:r>
            <a:br>
              <a:rPr lang="en-US" sz="3200" b="1" dirty="0"/>
            </a:br>
            <a:r>
              <a:rPr lang="en-US" sz="3200" dirty="0"/>
              <a:t>08.02 </a:t>
            </a:r>
            <a:r>
              <a:rPr lang="en-US" altLang="zh-CN" sz="3200" dirty="0"/>
              <a:t>Negative</a:t>
            </a:r>
            <a:r>
              <a:rPr lang="en-US" sz="3200" dirty="0"/>
              <a:t> Lookaheads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BAD5A-F5FC-F14B-C02C-74E8AA44A17D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4F6419-AAE8-356F-D448-C6786B98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273956-5EEB-CAA0-4B85-25D1BFF54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3166" y="1251253"/>
            <a:ext cx="6930142" cy="5491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Mastering Lookaround Assertions in Regular Expressions">
            <a:extLst>
              <a:ext uri="{FF2B5EF4-FFF2-40B4-BE49-F238E27FC236}">
                <a16:creationId xmlns:a16="http://schemas.microsoft.com/office/drawing/2014/main" id="{409B0DDC-F637-D8A8-7F1F-D68B9262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1998151"/>
            <a:ext cx="4342783" cy="2395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144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FC5E-56BE-5AB0-4BAC-117EABF9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6AB1-2599-6E7B-F063-06BAFB14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08. Lookarounds</a:t>
            </a:r>
            <a:br>
              <a:rPr lang="en-US" sz="3200" b="1" dirty="0"/>
            </a:br>
            <a:r>
              <a:rPr lang="en-US" sz="3200" dirty="0"/>
              <a:t>08.03 </a:t>
            </a:r>
            <a:r>
              <a:rPr lang="en-US" altLang="zh-CN" sz="3200" dirty="0"/>
              <a:t>Positive</a:t>
            </a:r>
            <a:r>
              <a:rPr lang="en-US" sz="3200" dirty="0"/>
              <a:t> Lookbehinds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4C0-03CC-8604-15E3-4709F60F502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20B5B-DFD5-43B9-F565-DCE4E8B32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084C69-C639-E41C-47EA-60187B5FE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9552" y="1230706"/>
            <a:ext cx="7048142" cy="5408090"/>
          </a:xfrm>
        </p:spPr>
      </p:pic>
      <p:pic>
        <p:nvPicPr>
          <p:cNvPr id="1026" name="Picture 2" descr="Mastering Lookaround Assertions in Regular Expressions">
            <a:extLst>
              <a:ext uri="{FF2B5EF4-FFF2-40B4-BE49-F238E27FC236}">
                <a16:creationId xmlns:a16="http://schemas.microsoft.com/office/drawing/2014/main" id="{CB6E6699-A32A-2971-BA95-598B4524B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1998151"/>
            <a:ext cx="4342783" cy="2395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EE68D-FD4C-5E2E-D44B-4D0A73E7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F408-5B78-095C-0D63-B1F44B3C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08. Lookarounds</a:t>
            </a:r>
            <a:br>
              <a:rPr lang="en-US" sz="3200" b="1" dirty="0"/>
            </a:br>
            <a:r>
              <a:rPr lang="en-US" sz="3200" dirty="0"/>
              <a:t>08.04 </a:t>
            </a:r>
            <a:r>
              <a:rPr lang="en-US" altLang="zh-CN" sz="3200" dirty="0"/>
              <a:t>Negative</a:t>
            </a:r>
            <a:r>
              <a:rPr lang="en-US" sz="3200" dirty="0"/>
              <a:t> Lookbehinds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36CAF-AD6E-5C8F-5953-F98E54AB085A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58A07-B12E-A409-249C-5C56C311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2F3F90-FF1D-63BA-DC70-87EB185E9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5809" y="1251253"/>
            <a:ext cx="7009966" cy="545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Mastering Lookaround Assertions in Regular Expressions">
            <a:extLst>
              <a:ext uri="{FF2B5EF4-FFF2-40B4-BE49-F238E27FC236}">
                <a16:creationId xmlns:a16="http://schemas.microsoft.com/office/drawing/2014/main" id="{CE4B07C1-7A80-29C2-143D-B4998630F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1998151"/>
            <a:ext cx="4342783" cy="2395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89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5123D-A328-CA9D-D741-12AE6E8C0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CC7A-63DF-177D-EE33-0AEE2FDA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09. Marking Up a Document with HTML</a:t>
            </a:r>
            <a:br>
              <a:rPr lang="en-US" sz="3200" b="1" dirty="0"/>
            </a:br>
            <a:r>
              <a:rPr lang="en-US" sz="3200" dirty="0"/>
              <a:t>09.01 Matching Tags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1F66B-75AF-F03A-DB32-BFF3674DD6B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BC55B-1E0D-B9BA-5687-1D11DEF28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069193-E622-437D-FE22-6422577F3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7517" y="1331118"/>
            <a:ext cx="7260645" cy="535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D873F-60BE-5D87-5FC4-B1BCFD5F0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526" y="1221008"/>
            <a:ext cx="5035271" cy="35799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53283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3AC2-1D46-EBC0-9965-B425E38D1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7B13-1FDF-125A-F6EE-E6FA7073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 anchor="ctr"/>
          <a:lstStyle/>
          <a:p>
            <a:r>
              <a:rPr lang="en-US" sz="3200" b="1" dirty="0"/>
              <a:t>10 The End of the Beginning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F0D2CD-AF54-2B0D-2673-6D8D65C3FB77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045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13EC69-0CCC-E835-73F5-E366BD8F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62ABD3-DD9A-E383-6B95-5ACB50054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2342" y="1331119"/>
            <a:ext cx="6119855" cy="5307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5AC04B-9C4F-137B-FF11-833F12A6D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30723"/>
            <a:ext cx="5715640" cy="32575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85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xiaoqizhao@outlook.com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C4D1B4-DECA-B331-4D8B-B50C79AED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414" y="1219199"/>
            <a:ext cx="3047768" cy="4071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2C1D-B1A9-9920-5C7E-9147573C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3401-E20C-58EE-D15F-278C177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01.04 Using a Character Shorthand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7A09A-4164-6E55-F7F4-0D297F28C5B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72ED8-CED4-CCEF-141C-67A7614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6AC7A-E4B3-DD58-C802-C95D0B9A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0993" y="1248767"/>
            <a:ext cx="6626832" cy="544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gex basics">
            <a:extLst>
              <a:ext uri="{FF2B5EF4-FFF2-40B4-BE49-F238E27FC236}">
                <a16:creationId xmlns:a16="http://schemas.microsoft.com/office/drawing/2014/main" id="{EA9AE496-027A-0719-6760-AD49BF04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70" y="2962846"/>
            <a:ext cx="3748100" cy="3675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637E-43C3-446D-37C6-D02E2081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2BB2-C9A3-339D-2846-D4FB2B1C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01.05 Matching Any Character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CE8B-3720-63A7-6BC4-924BBEC6A091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88204-7012-5FAE-E1C5-C33C2362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02FFCF-94B0-E367-5E49-BA76B2F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49357"/>
            <a:ext cx="5763801" cy="5424510"/>
          </a:xfrm>
        </p:spPr>
      </p:pic>
      <p:pic>
        <p:nvPicPr>
          <p:cNvPr id="2050" name="Picture 2" descr="Regular Expressions | Guide to Master NLP (Part 13)">
            <a:extLst>
              <a:ext uri="{FF2B5EF4-FFF2-40B4-BE49-F238E27FC236}">
                <a16:creationId xmlns:a16="http://schemas.microsoft.com/office/drawing/2014/main" id="{8BCC9A7D-FB0A-2912-9145-6431E3CC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94" y="3089953"/>
            <a:ext cx="4733036" cy="316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E23E-F034-313E-3987-C5A941A2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3952-404B-9ADD-16E4-D44CE2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01.06 Capturing Groups and Back References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8C1A1-2408-2F0C-7EF2-0D7BE288D64E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A4DBF-A089-B214-25C8-606188C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80DE8-F238-002A-0BEA-4B3CC613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5939" y="1279748"/>
            <a:ext cx="6682434" cy="532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C1D8F-B2E4-3754-6B0C-2CA92F7A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42" y="3913618"/>
            <a:ext cx="5944772" cy="1454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33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417F-840B-B5BB-AD66-910D9C7D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DF1-8D92-C723-AE42-9DABB52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01.07 Using Quantifiers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9A46B-C991-3110-275D-944DB1EEDADC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F105-A360-E9D7-4538-6179FCE7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B8295-CD2F-B8A6-D94B-3FB5D2131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0709" y="1238455"/>
            <a:ext cx="6454922" cy="546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6B15-DB71-04D0-746E-8DDF3D87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87" y="3811713"/>
            <a:ext cx="4758184" cy="2696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246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FC56-9472-0852-754A-5A4D05B7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2D87-5651-BBF1-1E73-8AB4EDB0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55" y="174946"/>
            <a:ext cx="10166659" cy="1400530"/>
          </a:xfrm>
        </p:spPr>
        <p:txBody>
          <a:bodyPr/>
          <a:lstStyle/>
          <a:p>
            <a:r>
              <a:rPr lang="en-US" sz="3200" b="1" dirty="0"/>
              <a:t>01. What is a Regular Expression?</a:t>
            </a:r>
            <a:br>
              <a:rPr lang="en-US" sz="3200" dirty="0"/>
            </a:br>
            <a:r>
              <a:rPr lang="en-US" sz="3200" dirty="0"/>
              <a:t>01.08 Quoting Literals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B196-D0EC-BDD5-CE22-090C636BD403}"/>
              </a:ext>
            </a:extLst>
          </p:cNvPr>
          <p:cNvSpPr txBox="1"/>
          <p:nvPr/>
        </p:nvSpPr>
        <p:spPr>
          <a:xfrm>
            <a:off x="11506" y="8587"/>
            <a:ext cx="17235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90A97-C68D-673F-56B8-2D029439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" y="985329"/>
            <a:ext cx="1516136" cy="202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E89E4-B689-80A8-B7AD-8476F30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8670" y="1222042"/>
            <a:ext cx="7582328" cy="548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2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10718</TotalTime>
  <Words>585</Words>
  <Application>Microsoft Office PowerPoint</Application>
  <PresentationFormat>Widescreen</PresentationFormat>
  <Paragraphs>140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Century Gothic</vt:lpstr>
      <vt:lpstr>Wingdings 3</vt:lpstr>
      <vt:lpstr>Ion</vt:lpstr>
      <vt:lpstr>Introducing Regular Expressions</vt:lpstr>
      <vt:lpstr>01. What is a Regular Expression? 01.01 Getting Started with Regexpal</vt:lpstr>
      <vt:lpstr>01. What is a Regular Expression? 01.02 Matching a North American Phone Number</vt:lpstr>
      <vt:lpstr>01. What is a Regular Expression? 01.03 Match Digits with a Character Class</vt:lpstr>
      <vt:lpstr>01. What is a Regular Expression? 01.04 Using a Character Shorthand</vt:lpstr>
      <vt:lpstr>01. What is a Regular Expression? 01.05 Matching Any Character</vt:lpstr>
      <vt:lpstr>01. What is a Regular Expression? 01.06 Capturing Groups and Back References</vt:lpstr>
      <vt:lpstr>01. What is a Regular Expression? 01.07 Using Quantifiers</vt:lpstr>
      <vt:lpstr>01. What is a Regular Expression? 01.08 Quoting Literals</vt:lpstr>
      <vt:lpstr>01. What is a Regular Expression? 01.09 A Sample of Applications</vt:lpstr>
      <vt:lpstr>02. Simple Pattern Matching 02.01 Matching String Literals</vt:lpstr>
      <vt:lpstr>02. Simple Pattern Matching 02.02 Matching Digits</vt:lpstr>
      <vt:lpstr>02. Simple Pattern Matching 02.03 Matching Non-Digits</vt:lpstr>
      <vt:lpstr>02. Simple Pattern Matching 02.04 Matching Word and Non-Word Characters</vt:lpstr>
      <vt:lpstr>02. Simple Pattern Matching 02.05 Matching Whitespace</vt:lpstr>
      <vt:lpstr>02. Simple Pattern Matching 02.06 Matching Any Character, Once Again</vt:lpstr>
      <vt:lpstr>02. Simple Pattern Matching 02.07 Marking Up the Text</vt:lpstr>
      <vt:lpstr>03. Boundaries 03.01 The Beginning and End of a Line</vt:lpstr>
      <vt:lpstr>03. Boundaries 03.02 Word and Non-word Boundaries</vt:lpstr>
      <vt:lpstr>03. Boundaries 03.03 Other Anchors</vt:lpstr>
      <vt:lpstr>03. Boundaries 03.04 Quoting a Group of Chars as Literals</vt:lpstr>
      <vt:lpstr>03. Boundaries 03.05 Adding Tags</vt:lpstr>
      <vt:lpstr>04. Alternation, Groups, and Backreferences 04.01 Alternation</vt:lpstr>
      <vt:lpstr>04. Alternation, Groups, and Backreferences 04.02 Subpatterns</vt:lpstr>
      <vt:lpstr>04. Alternation, Groups, and Backreferences 04.03 Capturing Groups and Backreferences</vt:lpstr>
      <vt:lpstr>04. Alternation, Groups, and Backreferences 04.04 Non-Capturing Groups</vt:lpstr>
      <vt:lpstr>05. Character Classes 05.00 Character Classes Overview</vt:lpstr>
      <vt:lpstr>05. Character Classes 05.01Negated Character Classes</vt:lpstr>
      <vt:lpstr>05. Character Classes 05.02 Union and Difference</vt:lpstr>
      <vt:lpstr>05. Character Classes 05.03 POSIX Character Classes</vt:lpstr>
      <vt:lpstr>06. Matchin Unicode and Other Characters 06.10 Matching a Unicode Character</vt:lpstr>
      <vt:lpstr>06. Matchin Unicode and Other Characters 06.02 Matching Characters with Octal Numbers</vt:lpstr>
      <vt:lpstr>06. Matchin Unicode and Other Characters 06.03 Matching Unicode Character Properties</vt:lpstr>
      <vt:lpstr>06. Matchin Unicode and Other Characters 06.04 Matching Control Characters</vt:lpstr>
      <vt:lpstr>07. Quantifiers 07.01 Greedy, Lazy, and Possessive</vt:lpstr>
      <vt:lpstr>07. Quantifiers 07.02 Matching with *, +, and ?</vt:lpstr>
      <vt:lpstr>07. Quantifiers 07.03 Matching a Specific Number of Times</vt:lpstr>
      <vt:lpstr>07. Quantifiers 07.04 Lazy Quantifiers</vt:lpstr>
      <vt:lpstr>07. Quantifiers 07.05 Possessive Quantifiers</vt:lpstr>
      <vt:lpstr>08. Lookarounds 08.01 Positive Lookaheads</vt:lpstr>
      <vt:lpstr>08. Lookarounds 08.02 Negative Lookaheads</vt:lpstr>
      <vt:lpstr>08. Lookarounds 08.03 Positive Lookbehinds</vt:lpstr>
      <vt:lpstr>08. Lookarounds 08.04 Negative Lookbehinds</vt:lpstr>
      <vt:lpstr>09. Marking Up a Document with HTML 09.01 Matching Tags</vt:lpstr>
      <vt:lpstr>10 The End of the Beginning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56</cp:revision>
  <dcterms:created xsi:type="dcterms:W3CDTF">2025-04-26T11:27:53Z</dcterms:created>
  <dcterms:modified xsi:type="dcterms:W3CDTF">2025-05-10T03:00:07Z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2025-04-26T11:28:21Z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c6c810a2-7eac-477d-9377-24c85e025adb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